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9"/>
    <p:sldId id="257" r:id="rId20"/>
    <p:sldId id="258" r:id="rId21"/>
    <p:sldId id="259" r:id="rId22"/>
    <p:sldId id="260" r:id="rId23"/>
    <p:sldId id="261" r:id="rId24"/>
    <p:sldId id="262" r:id="rId25"/>
    <p:sldId id="263" r:id="rId26"/>
    <p:sldId id="264" r:id="rId27"/>
  </p:sldIdLst>
  <p:sldSz cx="18288000" cy="10287000"/>
  <p:notesSz cx="6858000" cy="9144000"/>
  <p:embeddedFontLst>
    <p:embeddedFont>
      <p:font typeface="Montserrat Classic" charset="1" panose="00000500000000000000"/>
      <p:regular r:id="rId6"/>
      <p:bold r:id="rId7"/>
    </p:embeddedFont>
    <p:embeddedFont>
      <p:font typeface="Oswald" charset="1" panose="00000500000000000000"/>
      <p:regular r:id="rId8"/>
      <p:bold r:id="rId9"/>
    </p:embeddedFont>
    <p:embeddedFont>
      <p:font typeface="Playlist Script" charset="1" panose="00000000000000000000"/>
      <p:regular r:id="rId10"/>
    </p:embeddedFont>
    <p:embeddedFont>
      <p:font typeface="Arimo" charset="1" panose="020B0604020202020204"/>
      <p:regular r:id="rId11"/>
      <p:bold r:id="rId12"/>
      <p:italic r:id="rId13"/>
      <p:boldItalic r:id="rId14"/>
    </p:embeddedFont>
    <p:embeddedFont>
      <p:font typeface="Montserrat Light" charset="1" panose="0000040000000000000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slides/slide1.xml" Type="http://schemas.openxmlformats.org/officeDocument/2006/relationships/slide"/><Relationship Id="rId2" Target="presProps.xml" Type="http://schemas.openxmlformats.org/officeDocument/2006/relationships/presProps"/><Relationship Id="rId20" Target="slides/slide2.xml" Type="http://schemas.openxmlformats.org/officeDocument/2006/relationships/slide"/><Relationship Id="rId21" Target="slides/slide3.xml" Type="http://schemas.openxmlformats.org/officeDocument/2006/relationships/slide"/><Relationship Id="rId22" Target="slides/slide4.xml" Type="http://schemas.openxmlformats.org/officeDocument/2006/relationships/slide"/><Relationship Id="rId23" Target="slides/slide5.xml" Type="http://schemas.openxmlformats.org/officeDocument/2006/relationships/slide"/><Relationship Id="rId24" Target="slides/slide6.xml" Type="http://schemas.openxmlformats.org/officeDocument/2006/relationships/slide"/><Relationship Id="rId25" Target="slides/slide7.xml" Type="http://schemas.openxmlformats.org/officeDocument/2006/relationships/slide"/><Relationship Id="rId26" Target="slides/slide8.xml" Type="http://schemas.openxmlformats.org/officeDocument/2006/relationships/slide"/><Relationship Id="rId27" Target="slides/slide9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image7.jpeg" Type="http://schemas.openxmlformats.org/officeDocument/2006/relationships/image"/><Relationship Id="rId4" Target="../media/image8.jpeg" Type="http://schemas.openxmlformats.org/officeDocument/2006/relationships/image"/><Relationship Id="rId5" Target="../media/image9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1.png" Type="http://schemas.openxmlformats.org/officeDocument/2006/relationships/image"/><Relationship Id="rId4" Target="../media/image12.png" Type="http://schemas.openxmlformats.org/officeDocument/2006/relationships/image"/><Relationship Id="rId5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5881" t="12913" r="3798" b="1083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1989330" y="721936"/>
            <a:ext cx="22266660" cy="8843128"/>
            <a:chOff x="0" y="0"/>
            <a:chExt cx="29688880" cy="11790837"/>
          </a:xfrm>
        </p:grpSpPr>
        <p:sp>
          <p:nvSpPr>
            <p:cNvPr name="AutoShape 3" id="3"/>
            <p:cNvSpPr/>
            <p:nvPr/>
          </p:nvSpPr>
          <p:spPr>
            <a:xfrm rot="0">
              <a:off x="12261558" y="11399491"/>
              <a:ext cx="5165764" cy="391346"/>
            </a:xfrm>
            <a:prstGeom prst="rect">
              <a:avLst/>
            </a:prstGeom>
            <a:solidFill>
              <a:srgbClr val="F8CF2C"/>
            </a:solidFill>
          </p:spPr>
        </p:sp>
        <p:sp>
          <p:nvSpPr>
            <p:cNvPr name="TextBox 4" id="4"/>
            <p:cNvSpPr txBox="true"/>
            <p:nvPr/>
          </p:nvSpPr>
          <p:spPr>
            <a:xfrm rot="0">
              <a:off x="0" y="5073523"/>
              <a:ext cx="29688880" cy="312737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9772"/>
                </a:lnSpc>
              </a:pPr>
              <a:r>
                <a:rPr lang="en-US" b="true" sz="14123" spc="282">
                  <a:solidFill>
                    <a:srgbClr val="F8CF2C"/>
                  </a:solidFill>
                  <a:latin typeface="Oswald"/>
                </a:rPr>
                <a:t>MILÊNIO BUS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5441271" y="1888666"/>
              <a:ext cx="18806338" cy="24073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72"/>
                </a:lnSpc>
              </a:pPr>
              <a:r>
                <a:rPr lang="en-US" b="true" sz="5084" spc="1016">
                  <a:solidFill>
                    <a:srgbClr val="FFFEE6"/>
                  </a:solidFill>
                  <a:latin typeface="Montserrat Classic"/>
                </a:rPr>
                <a:t>RADARTONA - API</a:t>
              </a:r>
            </a:p>
            <a:p>
              <a:pPr algn="ctr">
                <a:lnSpc>
                  <a:spcPts val="4372"/>
                </a:lnSpc>
              </a:pPr>
            </a:p>
            <a:p>
              <a:pPr algn="ctr">
                <a:lnSpc>
                  <a:spcPts val="4816"/>
                </a:lnSpc>
              </a:pPr>
              <a:r>
                <a:rPr lang="en-US" b="true" sz="5600" spc="1120">
                  <a:solidFill>
                    <a:srgbClr val="FFFEE6"/>
                  </a:solidFill>
                  <a:latin typeface="Montserrat Classic"/>
                </a:rPr>
                <a:t>CHEGOU O GRANDE DIA!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6830548" y="8981946"/>
              <a:ext cx="16027783" cy="10821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719"/>
                </a:lnSpc>
              </a:pPr>
              <a:r>
                <a:rPr lang="en-US" b="true" sz="4800" spc="240">
                  <a:solidFill>
                    <a:srgbClr val="FFFEE6"/>
                  </a:solidFill>
                  <a:latin typeface="Montserrat Light"/>
                </a:rPr>
                <a:t>MobiLab - SP</a:t>
              </a:r>
            </a:p>
          </p:txBody>
        </p:sp>
        <p:sp>
          <p:nvSpPr>
            <p:cNvPr name="AutoShape 7" id="7"/>
            <p:cNvSpPr/>
            <p:nvPr/>
          </p:nvSpPr>
          <p:spPr>
            <a:xfrm rot="0">
              <a:off x="12261558" y="0"/>
              <a:ext cx="5165764" cy="391346"/>
            </a:xfrm>
            <a:prstGeom prst="rect">
              <a:avLst/>
            </a:prstGeom>
            <a:solidFill>
              <a:srgbClr val="F8CF2C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6422960" y="2616830"/>
            <a:ext cx="5021694" cy="115387"/>
          </a:xfrm>
          <a:prstGeom prst="rect">
            <a:avLst/>
          </a:prstGeom>
          <a:solidFill>
            <a:srgbClr val="FFFEE6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6335597" y="598619"/>
            <a:ext cx="6113734" cy="168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960"/>
              </a:lnSpc>
            </a:pPr>
            <a:r>
              <a:rPr lang="en-US" sz="11270">
                <a:solidFill>
                  <a:srgbClr val="F8CF2C"/>
                </a:solidFill>
                <a:latin typeface="Playlist Script"/>
              </a:rPr>
              <a:t>Tecnologia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03513" y="3496863"/>
            <a:ext cx="7119647" cy="22997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87"/>
              </a:lnSpc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Linguagens utilizadas:</a:t>
            </a: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 </a:t>
            </a:r>
          </a:p>
          <a:p>
            <a:pPr algn="ctr">
              <a:lnSpc>
                <a:spcPts val="4587"/>
              </a:lnSpc>
            </a:pPr>
          </a:p>
          <a:p>
            <a:pPr marL="694867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C#</a:t>
            </a:r>
          </a:p>
          <a:p>
            <a:pPr algn="l" marL="694866" indent="-347433" lvl="1">
              <a:lnSpc>
                <a:spcPts val="4587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Python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525396" y="6175439"/>
            <a:ext cx="7119647" cy="35209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71"/>
              </a:lnSpc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Frameworks utilizados: </a:t>
            </a:r>
          </a:p>
          <a:p>
            <a:pPr algn="ctr">
              <a:lnSpc>
                <a:spcPts val="4671"/>
              </a:lnSpc>
            </a:pPr>
          </a:p>
          <a:p>
            <a:pPr marL="694867" indent="-347433" lvl="1">
              <a:lnSpc>
                <a:spcPts val="4671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Entity Framework</a:t>
            </a:r>
          </a:p>
          <a:p>
            <a:pPr marL="694867" indent="-347433" lvl="1">
              <a:lnSpc>
                <a:spcPts val="4671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Identity</a:t>
            </a:r>
          </a:p>
          <a:p>
            <a:pPr marL="694867" indent="-347433" lvl="1">
              <a:lnSpc>
                <a:spcPts val="4671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Linq</a:t>
            </a:r>
          </a:p>
          <a:p>
            <a:pPr marL="694866" indent="-347433" lvl="1">
              <a:lnSpc>
                <a:spcPts val="4671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Pandas - PyData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24163" y="3488429"/>
            <a:ext cx="7119647" cy="6246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08"/>
              </a:lnSpc>
            </a:pPr>
            <a:r>
              <a:rPr lang="en-US" b="true" sz="4208" spc="84">
                <a:solidFill>
                  <a:srgbClr val="F8CF2C"/>
                </a:solidFill>
                <a:latin typeface="Montserrat Classic"/>
              </a:rPr>
              <a:t>Plataformas utilizadas: </a:t>
            </a:r>
          </a:p>
          <a:p>
            <a:pPr algn="ctr">
              <a:lnSpc>
                <a:spcPts val="5008"/>
              </a:lnSpc>
            </a:pPr>
          </a:p>
          <a:p>
            <a:pPr marL="694867" indent="-347433" lvl="1">
              <a:lnSpc>
                <a:spcPts val="5008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API SPTrans</a:t>
            </a:r>
          </a:p>
          <a:p>
            <a:pPr algn="l" marL="694867" indent="-347433" lvl="1">
              <a:lnSpc>
                <a:spcPts val="5008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API Radares</a:t>
            </a:r>
          </a:p>
          <a:p>
            <a:pPr algn="l" marL="694867" indent="-347433" lvl="1">
              <a:lnSpc>
                <a:spcPts val="5008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API Waze</a:t>
            </a:r>
          </a:p>
          <a:p>
            <a:pPr algn="l" marL="694867" indent="-347433" lvl="1">
              <a:lnSpc>
                <a:spcPts val="5008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Docker</a:t>
            </a:r>
          </a:p>
          <a:p>
            <a:pPr algn="l" marL="694867" indent="-347433" lvl="1">
              <a:lnSpc>
                <a:spcPts val="5008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Swagger</a:t>
            </a:r>
          </a:p>
          <a:p>
            <a:pPr algn="l" marL="694867" indent="-347433" lvl="1">
              <a:lnSpc>
                <a:spcPts val="5008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Draw.io</a:t>
            </a:r>
          </a:p>
          <a:p>
            <a:pPr algn="l" marL="694867" indent="-347433" lvl="1">
              <a:lnSpc>
                <a:spcPts val="5008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PostgreSQL</a:t>
            </a:r>
          </a:p>
          <a:p>
            <a:pPr algn="l" marL="694866" indent="-347433" lvl="1">
              <a:lnSpc>
                <a:spcPts val="5008"/>
              </a:lnSpc>
              <a:buFont typeface="Arial"/>
              <a:buChar char="•"/>
            </a:pPr>
            <a:r>
              <a:rPr lang="en-US" b="true" sz="4208" spc="84">
                <a:solidFill>
                  <a:srgbClr val="FFFEE6"/>
                </a:solidFill>
                <a:latin typeface="Montserrat Classic"/>
              </a:rPr>
              <a:t>OAuth2.0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692232" y="502339"/>
            <a:ext cx="17595768" cy="9993846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801" r="0" b="801"/>
          <a:stretch>
            <a:fillRect/>
          </a:stretch>
        </p:blipFill>
        <p:spPr>
          <a:xfrm flipH="false" flipV="false" rot="0">
            <a:off x="2440901" y="166450"/>
            <a:ext cx="13624606" cy="1001134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2255" t="21043" r="5801" b="2141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4938093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-664997" y="9079064"/>
            <a:ext cx="3370857" cy="494470"/>
            <a:chOff x="0" y="0"/>
            <a:chExt cx="3463090" cy="508000"/>
          </a:xfrm>
        </p:grpSpPr>
        <p:sp>
          <p:nvSpPr>
            <p:cNvPr name="Freeform 4" id="4"/>
            <p:cNvSpPr/>
            <p:nvPr/>
          </p:nvSpPr>
          <p:spPr>
            <a:xfrm>
              <a:off x="3015692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7" y="503"/>
                    <a:pt x="407116" y="91900"/>
                    <a:pt x="407116" y="204470"/>
                  </a:cubicBezTo>
                  <a:cubicBezTo>
                    <a:pt x="407116" y="317040"/>
                    <a:pt x="316127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5" id="5"/>
            <p:cNvSpPr/>
            <p:nvPr/>
          </p:nvSpPr>
          <p:spPr>
            <a:xfrm>
              <a:off x="0" y="11430"/>
              <a:ext cx="3463091" cy="485140"/>
            </a:xfrm>
            <a:custGeom>
              <a:avLst/>
              <a:gdLst/>
              <a:ahLst/>
              <a:cxnLst/>
              <a:rect r="r" b="b" t="t" l="l"/>
              <a:pathLst>
                <a:path h="485140" w="3463091">
                  <a:moveTo>
                    <a:pt x="3219250" y="0"/>
                  </a:moveTo>
                  <a:cubicBezTo>
                    <a:pt x="3098600" y="0"/>
                    <a:pt x="2998270" y="88900"/>
                    <a:pt x="297922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2980490" y="280670"/>
                  </a:lnTo>
                  <a:cubicBezTo>
                    <a:pt x="2998270" y="396240"/>
                    <a:pt x="3099870" y="485140"/>
                    <a:pt x="3220520" y="485140"/>
                  </a:cubicBezTo>
                  <a:cubicBezTo>
                    <a:pt x="3355140" y="485140"/>
                    <a:pt x="3463090" y="375920"/>
                    <a:pt x="3463090" y="242570"/>
                  </a:cubicBezTo>
                  <a:cubicBezTo>
                    <a:pt x="3463091" y="107950"/>
                    <a:pt x="3353870" y="0"/>
                    <a:pt x="3219250" y="0"/>
                  </a:cubicBezTo>
                  <a:close/>
                  <a:moveTo>
                    <a:pt x="3219250" y="408940"/>
                  </a:moveTo>
                  <a:cubicBezTo>
                    <a:pt x="3127810" y="408940"/>
                    <a:pt x="3052880" y="334010"/>
                    <a:pt x="3052880" y="242570"/>
                  </a:cubicBezTo>
                  <a:cubicBezTo>
                    <a:pt x="3052880" y="151130"/>
                    <a:pt x="3127810" y="76200"/>
                    <a:pt x="3219250" y="76200"/>
                  </a:cubicBezTo>
                  <a:cubicBezTo>
                    <a:pt x="3310690" y="76200"/>
                    <a:pt x="3385620" y="151130"/>
                    <a:pt x="3385620" y="242570"/>
                  </a:cubicBezTo>
                  <a:cubicBezTo>
                    <a:pt x="3386890" y="334010"/>
                    <a:pt x="3311960" y="408940"/>
                    <a:pt x="3219250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2705860" y="9079064"/>
            <a:ext cx="4367358" cy="494470"/>
            <a:chOff x="0" y="0"/>
            <a:chExt cx="4486858" cy="508000"/>
          </a:xfrm>
        </p:grpSpPr>
        <p:sp>
          <p:nvSpPr>
            <p:cNvPr name="Freeform 7" id="7"/>
            <p:cNvSpPr/>
            <p:nvPr/>
          </p:nvSpPr>
          <p:spPr>
            <a:xfrm>
              <a:off x="4039460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8" id="8"/>
            <p:cNvSpPr/>
            <p:nvPr/>
          </p:nvSpPr>
          <p:spPr>
            <a:xfrm>
              <a:off x="0" y="11430"/>
              <a:ext cx="4486858" cy="485140"/>
            </a:xfrm>
            <a:custGeom>
              <a:avLst/>
              <a:gdLst/>
              <a:ahLst/>
              <a:cxnLst/>
              <a:rect r="r" b="b" t="t" l="l"/>
              <a:pathLst>
                <a:path h="485140" w="4486858">
                  <a:moveTo>
                    <a:pt x="4243018" y="0"/>
                  </a:moveTo>
                  <a:cubicBezTo>
                    <a:pt x="4122368" y="0"/>
                    <a:pt x="4022037" y="88900"/>
                    <a:pt x="4002987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4004258" y="280670"/>
                  </a:lnTo>
                  <a:cubicBezTo>
                    <a:pt x="4022037" y="396240"/>
                    <a:pt x="4123637" y="485140"/>
                    <a:pt x="4244287" y="485140"/>
                  </a:cubicBezTo>
                  <a:cubicBezTo>
                    <a:pt x="4378908" y="485140"/>
                    <a:pt x="4486858" y="375920"/>
                    <a:pt x="4486858" y="242570"/>
                  </a:cubicBezTo>
                  <a:cubicBezTo>
                    <a:pt x="4486858" y="107950"/>
                    <a:pt x="4377638" y="0"/>
                    <a:pt x="4243018" y="0"/>
                  </a:cubicBezTo>
                  <a:close/>
                  <a:moveTo>
                    <a:pt x="4243018" y="408940"/>
                  </a:moveTo>
                  <a:cubicBezTo>
                    <a:pt x="4151578" y="408940"/>
                    <a:pt x="4076648" y="334010"/>
                    <a:pt x="4076648" y="242570"/>
                  </a:cubicBezTo>
                  <a:cubicBezTo>
                    <a:pt x="4076648" y="151130"/>
                    <a:pt x="4151578" y="76200"/>
                    <a:pt x="4243018" y="76200"/>
                  </a:cubicBezTo>
                  <a:cubicBezTo>
                    <a:pt x="4334458" y="76200"/>
                    <a:pt x="4409387" y="151130"/>
                    <a:pt x="4409387" y="242570"/>
                  </a:cubicBezTo>
                  <a:cubicBezTo>
                    <a:pt x="4410658" y="334010"/>
                    <a:pt x="4335728" y="408940"/>
                    <a:pt x="4243018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073218" y="9079064"/>
            <a:ext cx="4453175" cy="494470"/>
            <a:chOff x="0" y="0"/>
            <a:chExt cx="4575022" cy="508000"/>
          </a:xfrm>
        </p:grpSpPr>
        <p:sp>
          <p:nvSpPr>
            <p:cNvPr name="Freeform 10" id="10"/>
            <p:cNvSpPr/>
            <p:nvPr/>
          </p:nvSpPr>
          <p:spPr>
            <a:xfrm>
              <a:off x="4127624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7" y="503"/>
                    <a:pt x="407116" y="91900"/>
                    <a:pt x="407116" y="204470"/>
                  </a:cubicBezTo>
                  <a:cubicBezTo>
                    <a:pt x="407116" y="317040"/>
                    <a:pt x="316127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11" id="11"/>
            <p:cNvSpPr/>
            <p:nvPr/>
          </p:nvSpPr>
          <p:spPr>
            <a:xfrm>
              <a:off x="0" y="11430"/>
              <a:ext cx="4575022" cy="485140"/>
            </a:xfrm>
            <a:custGeom>
              <a:avLst/>
              <a:gdLst/>
              <a:ahLst/>
              <a:cxnLst/>
              <a:rect r="r" b="b" t="t" l="l"/>
              <a:pathLst>
                <a:path h="485140" w="4575022">
                  <a:moveTo>
                    <a:pt x="4331182" y="0"/>
                  </a:moveTo>
                  <a:cubicBezTo>
                    <a:pt x="4210532" y="0"/>
                    <a:pt x="4110202" y="88900"/>
                    <a:pt x="4091152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4092422" y="280670"/>
                  </a:lnTo>
                  <a:cubicBezTo>
                    <a:pt x="4110202" y="396240"/>
                    <a:pt x="4211802" y="485140"/>
                    <a:pt x="4332452" y="485140"/>
                  </a:cubicBezTo>
                  <a:cubicBezTo>
                    <a:pt x="4467072" y="485140"/>
                    <a:pt x="4575022" y="375920"/>
                    <a:pt x="4575022" y="242570"/>
                  </a:cubicBezTo>
                  <a:cubicBezTo>
                    <a:pt x="4575022" y="107950"/>
                    <a:pt x="4465802" y="0"/>
                    <a:pt x="4331182" y="0"/>
                  </a:cubicBezTo>
                  <a:close/>
                  <a:moveTo>
                    <a:pt x="4331182" y="408940"/>
                  </a:moveTo>
                  <a:cubicBezTo>
                    <a:pt x="4239742" y="408940"/>
                    <a:pt x="4164812" y="334010"/>
                    <a:pt x="4164812" y="242570"/>
                  </a:cubicBezTo>
                  <a:cubicBezTo>
                    <a:pt x="4164812" y="151130"/>
                    <a:pt x="4239742" y="76200"/>
                    <a:pt x="4331182" y="76200"/>
                  </a:cubicBezTo>
                  <a:cubicBezTo>
                    <a:pt x="4422622" y="76200"/>
                    <a:pt x="4497552" y="151130"/>
                    <a:pt x="4497552" y="242570"/>
                  </a:cubicBezTo>
                  <a:cubicBezTo>
                    <a:pt x="4498822" y="334010"/>
                    <a:pt x="4423892" y="408940"/>
                    <a:pt x="4331182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11526393" y="9079064"/>
            <a:ext cx="4641743" cy="494470"/>
            <a:chOff x="0" y="0"/>
            <a:chExt cx="4768750" cy="508000"/>
          </a:xfrm>
        </p:grpSpPr>
        <p:sp>
          <p:nvSpPr>
            <p:cNvPr name="Freeform 13" id="13"/>
            <p:cNvSpPr/>
            <p:nvPr/>
          </p:nvSpPr>
          <p:spPr>
            <a:xfrm>
              <a:off x="4321352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7" y="503"/>
                    <a:pt x="407116" y="91900"/>
                    <a:pt x="407116" y="204470"/>
                  </a:cubicBezTo>
                  <a:cubicBezTo>
                    <a:pt x="407116" y="317040"/>
                    <a:pt x="316127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14" id="14"/>
            <p:cNvSpPr/>
            <p:nvPr/>
          </p:nvSpPr>
          <p:spPr>
            <a:xfrm>
              <a:off x="0" y="11430"/>
              <a:ext cx="4768750" cy="485140"/>
            </a:xfrm>
            <a:custGeom>
              <a:avLst/>
              <a:gdLst/>
              <a:ahLst/>
              <a:cxnLst/>
              <a:rect r="r" b="b" t="t" l="l"/>
              <a:pathLst>
                <a:path h="485140" w="4768750">
                  <a:moveTo>
                    <a:pt x="4524910" y="0"/>
                  </a:moveTo>
                  <a:cubicBezTo>
                    <a:pt x="4404260" y="0"/>
                    <a:pt x="4303930" y="88900"/>
                    <a:pt x="4284880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4286150" y="280670"/>
                  </a:lnTo>
                  <a:cubicBezTo>
                    <a:pt x="4303930" y="396240"/>
                    <a:pt x="4405530" y="485140"/>
                    <a:pt x="4526180" y="485140"/>
                  </a:cubicBezTo>
                  <a:cubicBezTo>
                    <a:pt x="4660800" y="485140"/>
                    <a:pt x="4768750" y="375920"/>
                    <a:pt x="4768750" y="242570"/>
                  </a:cubicBezTo>
                  <a:cubicBezTo>
                    <a:pt x="4768750" y="107950"/>
                    <a:pt x="4659530" y="0"/>
                    <a:pt x="4524910" y="0"/>
                  </a:cubicBezTo>
                  <a:close/>
                  <a:moveTo>
                    <a:pt x="4524910" y="408940"/>
                  </a:moveTo>
                  <a:cubicBezTo>
                    <a:pt x="4433470" y="408940"/>
                    <a:pt x="4358540" y="334010"/>
                    <a:pt x="4358540" y="242570"/>
                  </a:cubicBezTo>
                  <a:cubicBezTo>
                    <a:pt x="4358540" y="151130"/>
                    <a:pt x="4433470" y="76200"/>
                    <a:pt x="4524910" y="76200"/>
                  </a:cubicBezTo>
                  <a:cubicBezTo>
                    <a:pt x="4616350" y="76200"/>
                    <a:pt x="4691280" y="151130"/>
                    <a:pt x="4691280" y="242570"/>
                  </a:cubicBezTo>
                  <a:cubicBezTo>
                    <a:pt x="4692550" y="334010"/>
                    <a:pt x="4617620" y="408940"/>
                    <a:pt x="4524910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6146295" y="9079064"/>
            <a:ext cx="3418658" cy="494470"/>
            <a:chOff x="0" y="0"/>
            <a:chExt cx="3512199" cy="508000"/>
          </a:xfrm>
        </p:grpSpPr>
        <p:sp>
          <p:nvSpPr>
            <p:cNvPr name="Freeform 16" id="16"/>
            <p:cNvSpPr/>
            <p:nvPr/>
          </p:nvSpPr>
          <p:spPr>
            <a:xfrm>
              <a:off x="3064801" y="49530"/>
              <a:ext cx="407115" cy="408940"/>
            </a:xfrm>
            <a:custGeom>
              <a:avLst/>
              <a:gdLst/>
              <a:ahLst/>
              <a:cxnLst/>
              <a:rect r="r" b="b" t="t" l="l"/>
              <a:pathLst>
                <a:path h="408940" w="407115">
                  <a:moveTo>
                    <a:pt x="203558" y="0"/>
                  </a:moveTo>
                  <a:cubicBezTo>
                    <a:pt x="316126" y="503"/>
                    <a:pt x="407115" y="91900"/>
                    <a:pt x="407115" y="204470"/>
                  </a:cubicBezTo>
                  <a:cubicBezTo>
                    <a:pt x="407115" y="317040"/>
                    <a:pt x="316126" y="408437"/>
                    <a:pt x="203558" y="408940"/>
                  </a:cubicBezTo>
                  <a:cubicBezTo>
                    <a:pt x="90989" y="408437"/>
                    <a:pt x="0" y="317040"/>
                    <a:pt x="0" y="204470"/>
                  </a:cubicBezTo>
                  <a:cubicBezTo>
                    <a:pt x="0" y="91900"/>
                    <a:pt x="90989" y="503"/>
                    <a:pt x="203558" y="0"/>
                  </a:cubicBezTo>
                  <a:close/>
                </a:path>
              </a:pathLst>
            </a:custGeom>
            <a:solidFill>
              <a:srgbClr val="F8CF2C"/>
            </a:solidFill>
          </p:spPr>
        </p:sp>
        <p:sp>
          <p:nvSpPr>
            <p:cNvPr name="Freeform 17" id="17"/>
            <p:cNvSpPr/>
            <p:nvPr/>
          </p:nvSpPr>
          <p:spPr>
            <a:xfrm>
              <a:off x="0" y="11430"/>
              <a:ext cx="3512199" cy="485140"/>
            </a:xfrm>
            <a:custGeom>
              <a:avLst/>
              <a:gdLst/>
              <a:ahLst/>
              <a:cxnLst/>
              <a:rect r="r" b="b" t="t" l="l"/>
              <a:pathLst>
                <a:path h="485140" w="3512199">
                  <a:moveTo>
                    <a:pt x="3268359" y="0"/>
                  </a:moveTo>
                  <a:cubicBezTo>
                    <a:pt x="3147709" y="0"/>
                    <a:pt x="3047379" y="88900"/>
                    <a:pt x="3028329" y="204470"/>
                  </a:cubicBezTo>
                  <a:lnTo>
                    <a:pt x="0" y="204470"/>
                  </a:lnTo>
                  <a:lnTo>
                    <a:pt x="0" y="280670"/>
                  </a:lnTo>
                  <a:lnTo>
                    <a:pt x="3029599" y="280670"/>
                  </a:lnTo>
                  <a:cubicBezTo>
                    <a:pt x="3047379" y="396240"/>
                    <a:pt x="3148979" y="485140"/>
                    <a:pt x="3269629" y="485140"/>
                  </a:cubicBezTo>
                  <a:cubicBezTo>
                    <a:pt x="3404249" y="485140"/>
                    <a:pt x="3512199" y="375920"/>
                    <a:pt x="3512199" y="242570"/>
                  </a:cubicBezTo>
                  <a:cubicBezTo>
                    <a:pt x="3512199" y="107950"/>
                    <a:pt x="3402979" y="0"/>
                    <a:pt x="3268359" y="0"/>
                  </a:cubicBezTo>
                  <a:close/>
                  <a:moveTo>
                    <a:pt x="3268359" y="408940"/>
                  </a:moveTo>
                  <a:cubicBezTo>
                    <a:pt x="3176919" y="408940"/>
                    <a:pt x="3101989" y="334010"/>
                    <a:pt x="3101989" y="242570"/>
                  </a:cubicBezTo>
                  <a:cubicBezTo>
                    <a:pt x="3101989" y="151130"/>
                    <a:pt x="3176919" y="76200"/>
                    <a:pt x="3268359" y="76200"/>
                  </a:cubicBezTo>
                  <a:cubicBezTo>
                    <a:pt x="3359799" y="76200"/>
                    <a:pt x="3434729" y="151130"/>
                    <a:pt x="3434729" y="242570"/>
                  </a:cubicBezTo>
                  <a:cubicBezTo>
                    <a:pt x="3435999" y="334010"/>
                    <a:pt x="3361069" y="408940"/>
                    <a:pt x="3268359" y="408940"/>
                  </a:cubicBezTo>
                  <a:close/>
                </a:path>
              </a:pathLst>
            </a:custGeom>
            <a:solidFill>
              <a:srgbClr val="FFFEE6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5481788" y="3162468"/>
            <a:ext cx="2806455" cy="49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b="true" sz="3012" spc="60">
                <a:solidFill>
                  <a:srgbClr val="252827"/>
                </a:solidFill>
                <a:latin typeface="Montserrat Classic"/>
              </a:rPr>
              <a:t>13 e 14/11/2019</a:t>
            </a:r>
          </a:p>
        </p:txBody>
      </p:sp>
      <p:sp>
        <p:nvSpPr>
          <p:cNvPr name="AutoShape 19" id="19"/>
          <p:cNvSpPr/>
          <p:nvPr/>
        </p:nvSpPr>
        <p:spPr>
          <a:xfrm rot="0">
            <a:off x="500919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sp>
        <p:nvSpPr>
          <p:cNvPr name="AutoShape 20" id="20"/>
          <p:cNvSpPr/>
          <p:nvPr/>
        </p:nvSpPr>
        <p:spPr>
          <a:xfrm rot="0">
            <a:off x="1353281" y="3899430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TextBox 21" id="21"/>
          <p:cNvSpPr txBox="true"/>
          <p:nvPr/>
        </p:nvSpPr>
        <p:spPr>
          <a:xfrm rot="0">
            <a:off x="887017" y="3184308"/>
            <a:ext cx="3003022" cy="49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b="true" sz="3012" spc="60">
                <a:solidFill>
                  <a:srgbClr val="252827"/>
                </a:solidFill>
                <a:latin typeface="Montserrat Classic"/>
              </a:rPr>
              <a:t>11 e 12/11/2019</a:t>
            </a:r>
          </a:p>
        </p:txBody>
      </p:sp>
      <p:sp>
        <p:nvSpPr>
          <p:cNvPr name="AutoShape 22" id="22"/>
          <p:cNvSpPr/>
          <p:nvPr/>
        </p:nvSpPr>
        <p:spPr>
          <a:xfrm rot="0">
            <a:off x="13988603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sp>
        <p:nvSpPr>
          <p:cNvPr name="TextBox 23" id="23"/>
          <p:cNvSpPr txBox="true"/>
          <p:nvPr/>
        </p:nvSpPr>
        <p:spPr>
          <a:xfrm rot="0">
            <a:off x="14495524" y="3206149"/>
            <a:ext cx="2753936" cy="49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b="true" sz="3012" spc="60">
                <a:solidFill>
                  <a:srgbClr val="252827"/>
                </a:solidFill>
                <a:latin typeface="Montserrat Classic"/>
              </a:rPr>
              <a:t>17/11/2019</a:t>
            </a:r>
          </a:p>
        </p:txBody>
      </p:sp>
      <p:sp>
        <p:nvSpPr>
          <p:cNvPr name="AutoShape 24" id="24"/>
          <p:cNvSpPr/>
          <p:nvPr/>
        </p:nvSpPr>
        <p:spPr>
          <a:xfrm rot="0">
            <a:off x="9459354" y="2785506"/>
            <a:ext cx="3796504" cy="5650038"/>
          </a:xfrm>
          <a:prstGeom prst="rect">
            <a:avLst/>
          </a:prstGeom>
          <a:solidFill>
            <a:srgbClr val="FFFEE6"/>
          </a:solidFill>
        </p:spPr>
      </p:sp>
      <p:sp>
        <p:nvSpPr>
          <p:cNvPr name="TextBox 25" id="25"/>
          <p:cNvSpPr txBox="true"/>
          <p:nvPr/>
        </p:nvSpPr>
        <p:spPr>
          <a:xfrm rot="0">
            <a:off x="9893845" y="3162468"/>
            <a:ext cx="2871977" cy="49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6"/>
              </a:lnSpc>
            </a:pPr>
            <a:r>
              <a:rPr lang="en-US" b="true" sz="3012" spc="60">
                <a:solidFill>
                  <a:srgbClr val="252827"/>
                </a:solidFill>
                <a:latin typeface="Montserrat Classic"/>
              </a:rPr>
              <a:t>15 e 16/11/2019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6179426" y="620471"/>
            <a:ext cx="6395778" cy="1702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178"/>
              </a:lnSpc>
            </a:pPr>
            <a:r>
              <a:rPr lang="en-US" sz="11459">
                <a:solidFill>
                  <a:srgbClr val="F8CF2C"/>
                </a:solidFill>
                <a:latin typeface="Playlist Script"/>
              </a:rPr>
              <a:t>Check-List</a:t>
            </a:r>
          </a:p>
        </p:txBody>
      </p:sp>
      <p:sp>
        <p:nvSpPr>
          <p:cNvPr name="AutoShape 27" id="27"/>
          <p:cNvSpPr/>
          <p:nvPr/>
        </p:nvSpPr>
        <p:spPr>
          <a:xfrm rot="0">
            <a:off x="5819135" y="3890236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AutoShape 28" id="28"/>
          <p:cNvSpPr/>
          <p:nvPr/>
        </p:nvSpPr>
        <p:spPr>
          <a:xfrm rot="0">
            <a:off x="14869645" y="3899430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AutoShape 29" id="29"/>
          <p:cNvSpPr/>
          <p:nvPr/>
        </p:nvSpPr>
        <p:spPr>
          <a:xfrm rot="0">
            <a:off x="10312624" y="3899430"/>
            <a:ext cx="2034421" cy="85047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TextBox 30" id="30"/>
          <p:cNvSpPr txBox="true"/>
          <p:nvPr/>
        </p:nvSpPr>
        <p:spPr>
          <a:xfrm rot="0">
            <a:off x="693163" y="4455413"/>
            <a:ext cx="3196876" cy="39801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100" spc="42">
                <a:solidFill>
                  <a:srgbClr val="231F1F"/>
                </a:solidFill>
                <a:latin typeface="Montserrat Classic"/>
              </a:rPr>
              <a:t>1 - Site com o passo a passo para o cadastramento do usuário</a:t>
            </a:r>
            <a:r>
              <a:rPr lang="en-US" b="true" sz="2100">
                <a:solidFill>
                  <a:srgbClr val="231F1F"/>
                </a:solidFill>
                <a:latin typeface="Arimo"/>
              </a:rPr>
              <a:t>.</a:t>
            </a:r>
          </a:p>
          <a:p>
            <a:pPr algn="l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2 - Site com cadastramento de usuários “administradores”</a:t>
            </a:r>
            <a:r>
              <a:rPr lang="en-US" b="true" sz="2100" spc="42">
                <a:solidFill>
                  <a:srgbClr val="252827"/>
                </a:solidFill>
                <a:latin typeface="Montserrat Classic"/>
              </a:rPr>
              <a:t>.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</a:p>
        </p:txBody>
      </p:sp>
      <p:sp>
        <p:nvSpPr>
          <p:cNvPr name="TextBox 31" id="31"/>
          <p:cNvSpPr txBox="true"/>
          <p:nvPr/>
        </p:nvSpPr>
        <p:spPr>
          <a:xfrm rot="0">
            <a:off x="5237907" y="4475525"/>
            <a:ext cx="3196876" cy="3613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100" spc="42">
                <a:solidFill>
                  <a:srgbClr val="231F1F"/>
                </a:solidFill>
                <a:latin typeface="Montserrat Classic"/>
              </a:rPr>
              <a:t>3 - Site </a:t>
            </a:r>
            <a:r>
              <a:rPr lang="en-US" b="true" sz="2100">
                <a:solidFill>
                  <a:srgbClr val="231F1F"/>
                </a:solidFill>
                <a:latin typeface="Arimo"/>
              </a:rPr>
              <a:t>com autocadastramento do usuário para acesso a API.</a:t>
            </a:r>
          </a:p>
          <a:p>
            <a:pPr algn="l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4 - Site </a:t>
            </a:r>
            <a:r>
              <a:rPr lang="en-US" b="true" sz="2100" spc="42">
                <a:solidFill>
                  <a:srgbClr val="231F1F"/>
                </a:solidFill>
                <a:latin typeface="Montserrat Classic"/>
              </a:rPr>
              <a:t>com o passo a passo para obtenção do token</a:t>
            </a:r>
            <a:r>
              <a:rPr lang="en-US" b="true" sz="2100" spc="42">
                <a:solidFill>
                  <a:srgbClr val="252827"/>
                </a:solidFill>
                <a:latin typeface="Montserrat Classic"/>
              </a:rPr>
              <a:t>.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</a:p>
        </p:txBody>
      </p:sp>
      <p:sp>
        <p:nvSpPr>
          <p:cNvPr name="TextBox 32" id="32"/>
          <p:cNvSpPr txBox="true"/>
          <p:nvPr/>
        </p:nvSpPr>
        <p:spPr>
          <a:xfrm rot="0">
            <a:off x="9753237" y="4442694"/>
            <a:ext cx="3196876" cy="363576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100" spc="42">
                <a:solidFill>
                  <a:srgbClr val="231F1F"/>
                </a:solidFill>
                <a:latin typeface="Montserrat Classic"/>
              </a:rPr>
              <a:t>5 - Site c</a:t>
            </a:r>
            <a:r>
              <a:rPr lang="en-US" b="true" sz="2100">
                <a:solidFill>
                  <a:srgbClr val="231F1F"/>
                </a:solidFill>
                <a:latin typeface="Arimo"/>
              </a:rPr>
              <a:t>om obtenção do token.</a:t>
            </a:r>
          </a:p>
          <a:p>
            <a:pPr algn="l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6 - Monitoramento da aplicação através de status code.</a:t>
            </a:r>
          </a:p>
          <a:p>
            <a:pPr algn="ctr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7 - Otimização das buscas com paginação.</a:t>
            </a:r>
          </a:p>
          <a:p>
            <a:pPr>
              <a:lnSpc>
                <a:spcPts val="2730"/>
              </a:lnSpc>
            </a:pPr>
          </a:p>
        </p:txBody>
      </p:sp>
      <p:sp>
        <p:nvSpPr>
          <p:cNvPr name="TextBox 33" id="33"/>
          <p:cNvSpPr txBox="true"/>
          <p:nvPr/>
        </p:nvSpPr>
        <p:spPr>
          <a:xfrm rot="0">
            <a:off x="14310258" y="4241952"/>
            <a:ext cx="3196876" cy="47128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8 - Escrever cases de teste da aplicação</a:t>
            </a:r>
            <a:r>
              <a:rPr lang="en-US" b="false" sz="2100">
                <a:solidFill>
                  <a:srgbClr val="231F1F"/>
                </a:solidFill>
                <a:latin typeface="Arimo"/>
              </a:rPr>
              <a:t>,</a:t>
            </a:r>
            <a:r>
              <a:rPr lang="en-US" b="true" sz="2100">
                <a:solidFill>
                  <a:srgbClr val="231F1F"/>
                </a:solidFill>
                <a:latin typeface="Arimo"/>
              </a:rPr>
              <a:t> garantindo todas as funcionalidades da mesma.</a:t>
            </a:r>
          </a:p>
          <a:p>
            <a:pPr algn="ctr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9 - Exportação de arquivo CSV.</a:t>
            </a:r>
          </a:p>
          <a:p>
            <a:pPr algn="ctr">
              <a:lnSpc>
                <a:spcPts val="2940"/>
              </a:lnSpc>
            </a:pP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10 - Apresentação </a:t>
            </a:r>
          </a:p>
          <a:p>
            <a:pPr algn="ctr">
              <a:lnSpc>
                <a:spcPts val="2940"/>
              </a:lnSpc>
            </a:pPr>
            <a:r>
              <a:rPr lang="en-US" b="true" sz="2100">
                <a:solidFill>
                  <a:srgbClr val="231F1F"/>
                </a:solidFill>
                <a:latin typeface="Arimo"/>
              </a:rPr>
              <a:t>Pitch.</a:t>
            </a:r>
          </a:p>
          <a:p>
            <a:pPr>
              <a:lnSpc>
                <a:spcPts val="2730"/>
              </a:lnSpc>
            </a:pPr>
          </a:p>
          <a:p>
            <a:pPr>
              <a:lnSpc>
                <a:spcPts val="2730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blipFill>
          <a:blip r:embed="rId2"/>
          <a:srcRect l="2255" t="21043" r="5801" b="2141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5240273" y="339331"/>
            <a:ext cx="8055937" cy="15945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216"/>
              </a:lnSpc>
            </a:pPr>
            <a:r>
              <a:rPr lang="en-US" sz="10623">
                <a:solidFill>
                  <a:srgbClr val="F8CF2C"/>
                </a:solidFill>
                <a:latin typeface="Playlist Script"/>
              </a:rPr>
              <a:t>Funcionalidades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137903" y="2312330"/>
            <a:ext cx="8533687" cy="7522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28320" indent="-264160" lvl="1">
              <a:lnSpc>
                <a:spcPts val="3488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Radar por tipo de enquadramento</a:t>
            </a:r>
          </a:p>
          <a:p>
            <a:pPr algn="l" marL="528320" indent="-264160" lvl="1">
              <a:lnSpc>
                <a:spcPts val="3488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Radar por zona de concessão</a:t>
            </a:r>
          </a:p>
          <a:p>
            <a:pPr algn="l" marL="528320" indent="-264160" lvl="1">
              <a:lnSpc>
                <a:spcPts val="3488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Localização de radares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Fluxo por radar </a:t>
            </a:r>
          </a:p>
          <a:p>
            <a:pPr algn="l" marL="528320" indent="-264160" lvl="1">
              <a:lnSpc>
                <a:spcPts val="3488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Tipo de veículo por radar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Infrações por radar</a:t>
            </a:r>
          </a:p>
          <a:p>
            <a:pPr algn="l" marL="528320" indent="-264160" lvl="1">
              <a:lnSpc>
                <a:spcPts val="3488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Acurácia de identificação de placas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Perfil e distribuição de velocidade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Trajetos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Velocidade média por trajeto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Distância do trajeto</a:t>
            </a:r>
          </a:p>
          <a:p>
            <a:pPr algn="l" marL="528320" indent="-264160" lvl="1">
              <a:lnSpc>
                <a:spcPts val="3488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OpenAPI Specification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Protocolo OAuth2.0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Predição dos radares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Métodos https</a:t>
            </a:r>
          </a:p>
          <a:p>
            <a:pPr algn="l" marL="528319" indent="-264160" lvl="1">
              <a:lnSpc>
                <a:spcPts val="3487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Docker</a:t>
            </a:r>
          </a:p>
          <a:p>
            <a:pPr algn="l" marL="528320" indent="-264160" lvl="1">
              <a:lnSpc>
                <a:spcPts val="3488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Exportação CSV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995611" y="2266065"/>
            <a:ext cx="7463488" cy="79648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UML banco de dados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199" spc="63">
                <a:solidFill>
                  <a:srgbClr val="FFFEE6"/>
                </a:solidFill>
                <a:latin typeface="Montserrat Classic"/>
              </a:rPr>
              <a:t>Documentação Swagger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199" spc="63">
                <a:solidFill>
                  <a:srgbClr val="FFFEE6"/>
                </a:solidFill>
                <a:latin typeface="Montserrat Classic"/>
              </a:rPr>
              <a:t>Fluxo de usuário (tutorial)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199" spc="63">
                <a:solidFill>
                  <a:srgbClr val="FFFEE6"/>
                </a:solidFill>
                <a:latin typeface="Montserrat Classic"/>
              </a:rPr>
              <a:t>Armazenamento de logs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199" spc="63">
                <a:solidFill>
                  <a:srgbClr val="FFFEE6"/>
                </a:solidFill>
                <a:latin typeface="Montserrat Classic"/>
              </a:rPr>
              <a:t>Testes unitários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199" spc="63">
                <a:solidFill>
                  <a:srgbClr val="FFFEE6"/>
                </a:solidFill>
                <a:latin typeface="Montserrat Classic"/>
              </a:rPr>
              <a:t>Paginação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Autocadastramento de usuário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199" spc="63">
                <a:solidFill>
                  <a:srgbClr val="FFFEE6"/>
                </a:solidFill>
                <a:latin typeface="Montserrat Classic"/>
              </a:rPr>
              <a:t>Plataforma agnóstica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Multiplataforma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Site responsivo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Versionamento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Banco SQL e NoSQL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200" spc="64">
                <a:solidFill>
                  <a:srgbClr val="FFFEE6"/>
                </a:solidFill>
                <a:latin typeface="Montserrat Classic"/>
              </a:rPr>
              <a:t>Filtros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199" spc="63">
                <a:solidFill>
                  <a:srgbClr val="FFFEE6"/>
                </a:solidFill>
                <a:latin typeface="Montserrat Classic"/>
              </a:rPr>
              <a:t>Saídas JSON e XML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199" spc="63">
                <a:solidFill>
                  <a:srgbClr val="FFFEE6"/>
                </a:solidFill>
                <a:latin typeface="Montserrat Classic"/>
              </a:rPr>
              <a:t>License - MIT</a:t>
            </a:r>
          </a:p>
          <a:p>
            <a:pPr algn="l" marL="528319" indent="-264160" lvl="1">
              <a:lnSpc>
                <a:spcPts val="3711"/>
              </a:lnSpc>
              <a:buFont typeface="Arial"/>
              <a:buChar char="•"/>
            </a:pPr>
            <a:r>
              <a:rPr lang="en-US" b="true" sz="3199" spc="63">
                <a:solidFill>
                  <a:srgbClr val="FFFEE6"/>
                </a:solidFill>
                <a:latin typeface="Montserrat Classic"/>
              </a:rPr>
              <a:t>27endpoints</a:t>
            </a:r>
          </a:p>
          <a:p>
            <a:pPr algn="l">
              <a:lnSpc>
                <a:spcPts val="3711"/>
              </a:lnSpc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140" t="0" r="1002" b="294"/>
          <a:stretch>
            <a:fillRect/>
          </a:stretch>
        </p:blipFill>
        <p:spPr>
          <a:xfrm flipH="false" flipV="false" rot="0">
            <a:off x="-93728" y="-39743"/>
            <a:ext cx="19126435" cy="1029398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-5400000">
            <a:off x="-3576984" y="5007874"/>
            <a:ext cx="6826356" cy="682793"/>
          </a:xfrm>
          <a:prstGeom prst="rect">
            <a:avLst/>
          </a:prstGeom>
          <a:solidFill>
            <a:srgbClr val="F8CF2C"/>
          </a:solidFill>
        </p:spPr>
      </p:sp>
      <p:sp>
        <p:nvSpPr>
          <p:cNvPr name="AutoShape 3" id="3"/>
          <p:cNvSpPr/>
          <p:nvPr/>
        </p:nvSpPr>
        <p:spPr>
          <a:xfrm rot="-5400000">
            <a:off x="15025315" y="5007874"/>
            <a:ext cx="6826356" cy="682793"/>
          </a:xfrm>
          <a:prstGeom prst="rect">
            <a:avLst/>
          </a:prstGeom>
          <a:solidFill>
            <a:srgbClr val="F8CF2C"/>
          </a:solidFill>
        </p:spPr>
      </p:sp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57570" y="2842247"/>
            <a:ext cx="3200103" cy="4266804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1781" t="0" r="1781" b="0"/>
          <a:stretch>
            <a:fillRect/>
          </a:stretch>
        </p:blipFill>
        <p:spPr>
          <a:xfrm flipH="false" flipV="false" rot="0">
            <a:off x="1457570" y="2842247"/>
            <a:ext cx="3086100" cy="4266804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295075" y="2733916"/>
            <a:ext cx="3362599" cy="4483465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rcRect l="6871" t="0" r="12967" b="0"/>
          <a:stretch>
            <a:fillRect/>
          </a:stretch>
        </p:blipFill>
        <p:spPr>
          <a:xfrm flipH="false" flipV="false" rot="0">
            <a:off x="5351169" y="2733916"/>
            <a:ext cx="3550608" cy="44293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rcRect l="13489" t="0" r="12490" b="0"/>
          <a:stretch>
            <a:fillRect/>
          </a:stretch>
        </p:blipFill>
        <p:spPr>
          <a:xfrm flipH="false" flipV="false" rot="0">
            <a:off x="9491478" y="2733916"/>
            <a:ext cx="3235816" cy="4371538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rcRect l="11354" t="0" r="13870" b="0"/>
          <a:stretch>
            <a:fillRect/>
          </a:stretch>
        </p:blipFill>
        <p:spPr>
          <a:xfrm flipH="false" flipV="false" rot="0">
            <a:off x="13292042" y="2733916"/>
            <a:ext cx="3312034" cy="4429300"/>
          </a:xfrm>
          <a:prstGeom prst="rect">
            <a:avLst/>
          </a:prstGeom>
        </p:spPr>
      </p:pic>
      <p:sp>
        <p:nvSpPr>
          <p:cNvPr name="TextBox 10" id="10"/>
          <p:cNvSpPr txBox="true"/>
          <p:nvPr/>
        </p:nvSpPr>
        <p:spPr>
          <a:xfrm rot="0">
            <a:off x="916960" y="7555282"/>
            <a:ext cx="4106597" cy="137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Anna Flávia </a:t>
            </a:r>
          </a:p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Castro</a:t>
            </a:r>
          </a:p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FFEE6"/>
                </a:solidFill>
                <a:latin typeface="Montserrat Classic"/>
              </a:rPr>
              <a:t>L</a:t>
            </a:r>
            <a:r>
              <a:rPr lang="en-US" b="false" sz="2800" spc="56">
                <a:solidFill>
                  <a:srgbClr val="FFFEE6"/>
                </a:solidFill>
                <a:latin typeface="Montserrat Classic"/>
              </a:rPr>
              <a:t>íder de Negócio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870672" y="7533442"/>
            <a:ext cx="4805503" cy="137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L</a:t>
            </a:r>
            <a:r>
              <a:rPr lang="en-US" sz="2799" spc="55">
                <a:solidFill>
                  <a:srgbClr val="F8CF2C"/>
                </a:solidFill>
                <a:latin typeface="Montserrat Classic"/>
              </a:rPr>
              <a:t>ucas</a:t>
            </a:r>
          </a:p>
          <a:p>
            <a:pPr algn="ctr">
              <a:lnSpc>
                <a:spcPts val="3639"/>
              </a:lnSpc>
            </a:pPr>
            <a:r>
              <a:rPr lang="en-US" sz="2799" spc="55">
                <a:solidFill>
                  <a:srgbClr val="F8CF2C"/>
                </a:solidFill>
                <a:latin typeface="Montserrat Classic"/>
              </a:rPr>
              <a:t>Simões</a:t>
            </a:r>
          </a:p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FFEE6"/>
                </a:solidFill>
                <a:latin typeface="Montserrat Classic"/>
              </a:rPr>
              <a:t>D</a:t>
            </a:r>
            <a:r>
              <a:rPr lang="en-US" b="false" sz="2800" spc="56">
                <a:solidFill>
                  <a:srgbClr val="FFFEE6"/>
                </a:solidFill>
                <a:latin typeface="Montserrat Classic"/>
              </a:rPr>
              <a:t>esenvolvedor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141763" y="7555282"/>
            <a:ext cx="4106597" cy="137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M</a:t>
            </a:r>
            <a:r>
              <a:rPr lang="en-US" sz="2799" spc="55">
                <a:solidFill>
                  <a:srgbClr val="F8CF2C"/>
                </a:solidFill>
                <a:latin typeface="Montserrat Classic"/>
              </a:rPr>
              <a:t>arcel</a:t>
            </a:r>
          </a:p>
          <a:p>
            <a:pPr algn="ctr">
              <a:lnSpc>
                <a:spcPts val="3639"/>
              </a:lnSpc>
            </a:pPr>
            <a:r>
              <a:rPr lang="en-US" sz="2799" spc="55">
                <a:solidFill>
                  <a:srgbClr val="F8CF2C"/>
                </a:solidFill>
                <a:latin typeface="Montserrat Classic"/>
              </a:rPr>
              <a:t>Ogando</a:t>
            </a:r>
          </a:p>
          <a:p>
            <a:pPr algn="ctr">
              <a:lnSpc>
                <a:spcPts val="3640"/>
              </a:lnSpc>
            </a:pPr>
            <a:r>
              <a:rPr lang="en-US" b="false" sz="2800" spc="56">
                <a:solidFill>
                  <a:srgbClr val="FFFEE6"/>
                </a:solidFill>
                <a:latin typeface="Montserrat Classic"/>
              </a:rPr>
              <a:t>Líder de Produto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3120429" y="7577123"/>
            <a:ext cx="4106597" cy="13778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640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Willian </a:t>
            </a:r>
          </a:p>
          <a:p>
            <a:pPr algn="ctr">
              <a:lnSpc>
                <a:spcPts val="3639"/>
              </a:lnSpc>
            </a:pPr>
            <a:r>
              <a:rPr lang="en-US" sz="2800" spc="56">
                <a:solidFill>
                  <a:srgbClr val="F8CF2C"/>
                </a:solidFill>
                <a:latin typeface="Montserrat Classic"/>
              </a:rPr>
              <a:t>C</a:t>
            </a:r>
            <a:r>
              <a:rPr lang="en-US" sz="2799" spc="55">
                <a:solidFill>
                  <a:srgbClr val="F8CF2C"/>
                </a:solidFill>
                <a:latin typeface="Montserrat Classic"/>
              </a:rPr>
              <a:t>han</a:t>
            </a:r>
          </a:p>
          <a:p>
            <a:pPr algn="ctr">
              <a:lnSpc>
                <a:spcPts val="3640"/>
              </a:lnSpc>
            </a:pPr>
            <a:r>
              <a:rPr lang="en-US" b="false" sz="2800" spc="56">
                <a:solidFill>
                  <a:srgbClr val="FFFEE6"/>
                </a:solidFill>
                <a:latin typeface="Montserrat Classic"/>
              </a:rPr>
              <a:t>Engenheiro de Dados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326731" y="560938"/>
            <a:ext cx="8657293" cy="1842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31"/>
              </a:lnSpc>
            </a:pPr>
            <a:r>
              <a:rPr lang="en-US" sz="12375">
                <a:solidFill>
                  <a:srgbClr val="F8CF2C"/>
                </a:solidFill>
                <a:latin typeface="Playlist Script"/>
              </a:rPr>
              <a:t>Nosso time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2528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073421" y="5886796"/>
            <a:ext cx="4087070" cy="2861460"/>
            <a:chOff x="0" y="0"/>
            <a:chExt cx="5449426" cy="3815281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32538" y="3203513"/>
              <a:ext cx="5416888" cy="61176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Milênio Bus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2451517"/>
              <a:ext cx="5449426" cy="5976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24"/>
                </a:lnSpc>
              </a:pPr>
              <a:r>
                <a:rPr lang="en-US" b="false" sz="2452" spc="294">
                  <a:solidFill>
                    <a:srgbClr val="F8CF2C"/>
                  </a:solidFill>
                  <a:latin typeface="Montserrat Classic"/>
                </a:rPr>
                <a:t>F</a:t>
              </a:r>
              <a:r>
                <a:rPr lang="en-US" b="false" sz="2452" i="false" spc="294">
                  <a:solidFill>
                    <a:srgbClr val="F8CF2C"/>
                  </a:solidFill>
                  <a:latin typeface="Montserrat Classic"/>
                </a:rPr>
                <a:t>ACEBOOK</a:t>
              </a:r>
            </a:p>
          </p:txBody>
        </p:sp>
        <p:pic>
          <p:nvPicPr>
            <p:cNvPr name="Picture 5" id="5"/>
            <p:cNvPicPr>
              <a:picLocks noChangeAspect="true"/>
            </p:cNvPicPr>
            <p:nvPr/>
          </p:nvPicPr>
          <p:blipFill>
            <a:blip r:embed="rId2"/>
            <a:srcRect l="0" t="0" r="0" b="0"/>
            <a:stretch>
              <a:fillRect/>
            </a:stretch>
          </p:blipFill>
          <p:spPr>
            <a:xfrm flipH="false" flipV="false" rot="0">
              <a:off x="1790174" y="0"/>
              <a:ext cx="1869078" cy="1869078"/>
            </a:xfrm>
            <a:prstGeom prst="rect">
              <a:avLst/>
            </a:prstGeom>
          </p:spPr>
        </p:pic>
      </p:grpSp>
      <p:grpSp>
        <p:nvGrpSpPr>
          <p:cNvPr name="Group 6" id="6"/>
          <p:cNvGrpSpPr/>
          <p:nvPr/>
        </p:nvGrpSpPr>
        <p:grpSpPr>
          <a:xfrm rot="0">
            <a:off x="13002889" y="1765796"/>
            <a:ext cx="4350251" cy="2800134"/>
            <a:chOff x="0" y="0"/>
            <a:chExt cx="5800335" cy="3733512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3119013"/>
              <a:ext cx="5800335" cy="6144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@milenio_bus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44833" y="2327762"/>
              <a:ext cx="5710670" cy="6263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28"/>
                </a:lnSpc>
              </a:pPr>
              <a:r>
                <a:rPr lang="en-US" b="false" sz="2580" spc="309">
                  <a:solidFill>
                    <a:srgbClr val="F8CF2C"/>
                  </a:solidFill>
                  <a:latin typeface="Montserrat Classic"/>
                </a:rPr>
                <a:t>INSTAGRAM</a:t>
              </a:r>
            </a:p>
          </p:txBody>
        </p:sp>
        <p:pic>
          <p:nvPicPr>
            <p:cNvPr name="Picture 9" id="9"/>
            <p:cNvPicPr>
              <a:picLocks noChangeAspect="true"/>
            </p:cNvPicPr>
            <p:nvPr/>
          </p:nvPicPr>
          <p:blipFill>
            <a:blip r:embed="rId3"/>
            <a:srcRect l="0" t="0" r="0" b="0"/>
            <a:stretch>
              <a:fillRect/>
            </a:stretch>
          </p:blipFill>
          <p:spPr>
            <a:xfrm flipH="false" flipV="false" rot="0">
              <a:off x="2019476" y="0"/>
              <a:ext cx="1761384" cy="1761384"/>
            </a:xfrm>
            <a:prstGeom prst="rect">
              <a:avLst/>
            </a:prstGeom>
          </p:spPr>
        </p:pic>
      </p:grpSp>
      <p:pic>
        <p:nvPicPr>
          <p:cNvPr name="Picture 10" id="10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9318416" y="1860853"/>
            <a:ext cx="1519396" cy="1089624"/>
          </a:xfrm>
          <a:prstGeom prst="rect">
            <a:avLst/>
          </a:prstGeom>
        </p:spPr>
      </p:pic>
      <p:sp>
        <p:nvSpPr>
          <p:cNvPr name="AutoShape 11" id="11"/>
          <p:cNvSpPr/>
          <p:nvPr/>
        </p:nvSpPr>
        <p:spPr>
          <a:xfrm rot="5400000">
            <a:off x="3804530" y="5232474"/>
            <a:ext cx="6540715" cy="127823"/>
          </a:xfrm>
          <a:prstGeom prst="rect">
            <a:avLst/>
          </a:prstGeom>
          <a:solidFill>
            <a:srgbClr val="F8CF2C"/>
          </a:solidFill>
        </p:spPr>
      </p:sp>
      <p:pic>
        <p:nvPicPr>
          <p:cNvPr name="Picture 12" id="12"/>
          <p:cNvPicPr>
            <a:picLocks noChangeAspect="true"/>
          </p:cNvPicPr>
          <p:nvPr/>
        </p:nvPicPr>
        <p:blipFill>
          <a:blip r:embed="rId5"/>
          <a:srcRect l="0" t="0" r="0" b="0"/>
          <a:stretch>
            <a:fillRect/>
          </a:stretch>
        </p:blipFill>
        <p:spPr>
          <a:xfrm flipH="false" flipV="false" rot="0">
            <a:off x="14599171" y="6126157"/>
            <a:ext cx="1376094" cy="1213210"/>
          </a:xfrm>
          <a:prstGeom prst="rect">
            <a:avLst/>
          </a:prstGeom>
        </p:spPr>
      </p:pic>
      <p:grpSp>
        <p:nvGrpSpPr>
          <p:cNvPr name="Group 13" id="13"/>
          <p:cNvGrpSpPr/>
          <p:nvPr/>
        </p:nvGrpSpPr>
        <p:grpSpPr>
          <a:xfrm rot="0">
            <a:off x="13100396" y="7785945"/>
            <a:ext cx="4350251" cy="973732"/>
            <a:chOff x="0" y="0"/>
            <a:chExt cx="5800335" cy="1298309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34241" y="683580"/>
              <a:ext cx="5766094" cy="6147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Milênio Bus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104775"/>
              <a:ext cx="5800335" cy="623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29"/>
                </a:lnSpc>
              </a:pPr>
              <a:r>
                <a:rPr lang="en-US" b="false" sz="2581" i="false" spc="309">
                  <a:solidFill>
                    <a:srgbClr val="F8CF2C"/>
                  </a:solidFill>
                  <a:latin typeface="Montserrat Classic"/>
                </a:rPr>
                <a:t>LINKEDIN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7336379" y="3609588"/>
            <a:ext cx="5535465" cy="973732"/>
            <a:chOff x="0" y="0"/>
            <a:chExt cx="7380620" cy="1298309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43570" y="683580"/>
              <a:ext cx="7337050" cy="61472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919"/>
                </a:lnSpc>
              </a:pPr>
              <a:r>
                <a:rPr lang="en-US" sz="2800" spc="84">
                  <a:solidFill>
                    <a:srgbClr val="FFFEE6"/>
                  </a:solidFill>
                  <a:latin typeface="Montserrat Light"/>
                </a:rPr>
                <a:t>contato@mileniobus.com.br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-104775"/>
              <a:ext cx="7380620" cy="623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129"/>
                </a:lnSpc>
              </a:pPr>
              <a:r>
                <a:rPr lang="en-US" b="false" sz="2581" i="false" spc="309">
                  <a:solidFill>
                    <a:srgbClr val="F8CF2C"/>
                  </a:solidFill>
                  <a:latin typeface="Montserrat Classic"/>
                </a:rPr>
                <a:t>E-MAIL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906816" y="4236150"/>
            <a:ext cx="5732057" cy="18429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231"/>
              </a:lnSpc>
            </a:pPr>
            <a:r>
              <a:rPr lang="en-US" sz="12375">
                <a:solidFill>
                  <a:srgbClr val="FFFEE6"/>
                </a:solidFill>
                <a:latin typeface="Playlist Script"/>
              </a:rPr>
              <a:t>Obrigada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DADqqdx_IA8</dc:identifier>
  <dcterms:modified xsi:type="dcterms:W3CDTF">2011-08-01T06:04:30Z</dcterms:modified>
  <cp:revision>1</cp:revision>
  <dc:title>Black White Yellow Corporate Photo Architecture Presentation</dc:title>
</cp:coreProperties>
</file>

<file path=docProps/thumbnail.jpeg>
</file>